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3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4B90D-EC66-4F2C-A14C-EC308AEDB498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2BAEA-18B6-4B46-944B-FD5A82FDEBA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303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2BAEA-18B6-4B46-944B-FD5A82FDEBA8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2703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2BAEA-18B6-4B46-944B-FD5A82FDEBA8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7275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2BAEA-18B6-4B46-944B-FD5A82FDEBA8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5215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2BAEA-18B6-4B46-944B-FD5A82FDEBA8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424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3CA7D-BCED-91F6-A748-D3EA31FE3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F8750C-89DE-DE5F-7343-F6C1B42F7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6CED16-0E6D-44C9-6ED2-590FF66A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C4920F-0F36-CDB2-26AC-3A0C59E1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57730A-1987-A00A-53B3-54936DF8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8980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64D07-A872-3F72-38FF-B69FB90A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07D7AE-63A6-EAEE-DBF1-B659FC88F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79B9C-C1A4-3EDF-7343-FC348BC4C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EC1FD5-EFAB-B1C0-E434-AE97F864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AE8D13-8619-1C40-DF63-30FAD083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056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4D88DF-B1B0-DE80-2336-BA052008B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368A7C-B52D-2F66-C540-1A1C66C1A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A5D655-5552-612D-01F5-9C54AE82A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4027A4-442B-D91A-4990-498FE7E3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EB5613-EBCD-5E88-F0A0-F58C0B60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676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57FB9-1640-2FA9-DBAA-94B71B94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CCABB-EFC5-0560-FEEE-97F54A0F4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9E20B1-295D-49BD-B0B2-BFF55CBC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B3B09F-3710-F696-FC8C-50F37E863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C816D-A6E1-81E2-3559-26F23446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42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771B1-E760-5525-301D-42673905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74B878-FDB5-224A-B3C2-27E34CE7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7E7BFB-CF74-3C54-9A23-613F8244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1D24E6-59E1-B744-7246-2ECB36452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306075-3703-3FE2-3B4C-E71F9171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9959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F9DE-4FE7-E57B-B218-44B1F345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D2E99E-B09A-3CFF-BF1F-99FC52955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D6DA16-A6D3-D103-CFF7-DBF843B8E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A9E4E4-C4AD-02A8-D1F9-5E59D87B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B272FD-7B6F-81C3-08C0-02FBA986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670D02-047B-F3F4-6EBF-75C3E7ED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714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A751F-F36A-5971-FCEF-E66385ECB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88F647-7ECF-B528-0636-B48C7E3A7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B65C8B-9CE2-7251-CF76-B406C07FC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BA4BA3-359F-A4C7-D723-D61612908B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3738C6-9FBE-B09E-6632-309B35669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2CC4234-6E89-44EF-B1BF-F7352AAB0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9F9338-262A-DB60-99BF-5D31A6CD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4F8BF0F-B858-89AA-C880-FE015566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716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FD73F-A8E6-1338-9241-9885AA9B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8F5180-5B57-46C0-7DB4-FA162785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A2BD80D-67ED-3878-3EA1-AAED11AD2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B51F25-C097-EFAA-CF67-32C16CA1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971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82CADA2-E2BF-67C0-056B-3DCC7E18D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ACB548-7D6C-0C39-D1EC-8644257E5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C9445-9170-E896-8804-95C33EF1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802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8F81F-49AC-B4DC-D2EF-A601417C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A55062-6CAE-64D1-2EDB-C3DF601D5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4A3034-B0AD-F38A-C622-54810D9FD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DCEA87-7AE4-86FE-2414-C4644C984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714692-DCA2-8D51-376C-0D2E726F3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164F11-D154-527B-828C-9ABA6D3E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229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7C890-828F-0AB7-D239-2F01B8D9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40CB6A6-5FDF-D1BF-0EE9-711144CB8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A2DB54-9ED5-339C-1A06-F4A452E46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F81645-13D7-ECFE-B19D-02C4A22E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796AF7-3CA8-A841-BA1B-1273E7C9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21898E-2176-D392-51D9-DB05B276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695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4ACE6D-CBF1-523B-5A67-7DF6DDB4E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B77B4F-4809-1D11-84BA-47CD17E3D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0B82F3-F419-34BE-22E5-FC25C40DB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E458D-C687-42B6-A48A-7EB0716B5460}" type="datetimeFigureOut">
              <a:rPr lang="es-CO" smtClean="0"/>
              <a:t>27/02/2025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835EE5-5316-A2C9-2F31-673956542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727C3B-33C7-0FBF-3ED5-7982F7E0E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E0967A-12D3-468E-84B6-8F1785D1C6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375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5943EA-929A-13DC-5FE9-7207641891CC}"/>
              </a:ext>
            </a:extLst>
          </p:cNvPr>
          <p:cNvSpPr txBox="1"/>
          <p:nvPr/>
        </p:nvSpPr>
        <p:spPr>
          <a:xfrm>
            <a:off x="8544394" y="5220087"/>
            <a:ext cx="3792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Estudiantes:</a:t>
            </a:r>
          </a:p>
          <a:p>
            <a:r>
              <a:rPr lang="es-CO" dirty="0">
                <a:solidFill>
                  <a:schemeClr val="bg1"/>
                </a:solidFill>
              </a:rPr>
              <a:t>Buitrago Murcia Jersson Fabián</a:t>
            </a:r>
          </a:p>
          <a:p>
            <a:r>
              <a:rPr lang="es-CO" dirty="0">
                <a:solidFill>
                  <a:schemeClr val="bg1"/>
                </a:solidFill>
              </a:rPr>
              <a:t>Diaz Jaramillo Brayan Esneider</a:t>
            </a:r>
          </a:p>
          <a:p>
            <a:r>
              <a:rPr lang="es-CO" dirty="0">
                <a:solidFill>
                  <a:schemeClr val="bg1"/>
                </a:solidFill>
              </a:rPr>
              <a:t>Mendes Perafan Dayana Sofia</a:t>
            </a:r>
          </a:p>
          <a:p>
            <a:r>
              <a:rPr lang="es-CO" dirty="0">
                <a:solidFill>
                  <a:schemeClr val="bg1"/>
                </a:solidFill>
              </a:rPr>
              <a:t>Romero Trujillo Marlon David</a:t>
            </a:r>
          </a:p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0929984-A737-814E-F25E-E38DD0CAC88C}"/>
              </a:ext>
            </a:extLst>
          </p:cNvPr>
          <p:cNvSpPr txBox="1"/>
          <p:nvPr/>
        </p:nvSpPr>
        <p:spPr>
          <a:xfrm>
            <a:off x="8821711" y="5774084"/>
            <a:ext cx="323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Estudiantes:</a:t>
            </a:r>
          </a:p>
          <a:p>
            <a:r>
              <a:rPr lang="es-CO" dirty="0">
                <a:solidFill>
                  <a:schemeClr val="bg1"/>
                </a:solidFill>
              </a:rPr>
              <a:t>Buitrago Murcia Jersson Fabián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9DD963A-31F4-2C6B-7A07-FE5355CB0251}"/>
              </a:ext>
            </a:extLst>
          </p:cNvPr>
          <p:cNvSpPr txBox="1"/>
          <p:nvPr/>
        </p:nvSpPr>
        <p:spPr>
          <a:xfrm>
            <a:off x="7835990" y="5393988"/>
            <a:ext cx="4474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Arial Black" panose="020B0A04020102020204" pitchFamily="34" charset="0"/>
              </a:rPr>
              <a:t>Estudiantes:</a:t>
            </a:r>
          </a:p>
          <a:p>
            <a:r>
              <a:rPr lang="es-CO" dirty="0">
                <a:solidFill>
                  <a:schemeClr val="bg1"/>
                </a:solidFill>
                <a:latin typeface="Arial Black" panose="020B0A04020102020204" pitchFamily="34" charset="0"/>
              </a:rPr>
              <a:t>Buitrago Murcia Jersson Fabián.</a:t>
            </a:r>
          </a:p>
          <a:p>
            <a:r>
              <a:rPr lang="es-CO" dirty="0">
                <a:solidFill>
                  <a:schemeClr val="bg1"/>
                </a:solidFill>
                <a:latin typeface="Arial Black" panose="020B0A04020102020204" pitchFamily="34" charset="0"/>
              </a:rPr>
              <a:t>Diaz Jaramillo Brayan Esneyder.</a:t>
            </a:r>
          </a:p>
          <a:p>
            <a:r>
              <a:rPr lang="es-CO" dirty="0">
                <a:solidFill>
                  <a:schemeClr val="bg1"/>
                </a:solidFill>
                <a:latin typeface="Arial Black" panose="020B0A04020102020204" pitchFamily="34" charset="0"/>
              </a:rPr>
              <a:t>Mendes Perafan Dayana Sofia.</a:t>
            </a:r>
          </a:p>
          <a:p>
            <a:r>
              <a:rPr lang="es-CO" dirty="0">
                <a:solidFill>
                  <a:schemeClr val="bg1"/>
                </a:solidFill>
                <a:latin typeface="Arial Black" panose="020B0A04020102020204" pitchFamily="34" charset="0"/>
              </a:rPr>
              <a:t>Romero Trujillo Marlon David</a:t>
            </a:r>
          </a:p>
          <a:p>
            <a:endParaRPr lang="es-CO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6" name="Imagen 35" descr="Imagen que contiene lluvia, tabla&#10;&#10;El contenido generado por IA puede ser incorrecto.">
            <a:extLst>
              <a:ext uri="{FF2B5EF4-FFF2-40B4-BE49-F238E27FC236}">
                <a16:creationId xmlns:a16="http://schemas.microsoft.com/office/drawing/2014/main" id="{134C8D9D-2F37-B403-A5B6-9C506D98A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4A638BA3-59D4-B834-0624-8AC531663838}"/>
              </a:ext>
            </a:extLst>
          </p:cNvPr>
          <p:cNvSpPr txBox="1"/>
          <p:nvPr/>
        </p:nvSpPr>
        <p:spPr>
          <a:xfrm>
            <a:off x="8821711" y="5358585"/>
            <a:ext cx="3800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Estudiantes:</a:t>
            </a:r>
          </a:p>
          <a:p>
            <a:r>
              <a:rPr lang="es-CO" dirty="0">
                <a:solidFill>
                  <a:schemeClr val="bg1"/>
                </a:solidFill>
              </a:rPr>
              <a:t>Buitrago Murcia Jersson Fabián.</a:t>
            </a:r>
          </a:p>
          <a:p>
            <a:r>
              <a:rPr lang="es-CO" dirty="0">
                <a:solidFill>
                  <a:schemeClr val="bg1"/>
                </a:solidFill>
              </a:rPr>
              <a:t>Diaz Jaramillo Brayan Esneyder.</a:t>
            </a:r>
          </a:p>
          <a:p>
            <a:r>
              <a:rPr lang="es-CO" dirty="0">
                <a:solidFill>
                  <a:schemeClr val="bg1"/>
                </a:solidFill>
              </a:rPr>
              <a:t>Mendes Perafan Dayana Sofia.</a:t>
            </a:r>
          </a:p>
          <a:p>
            <a:r>
              <a:rPr lang="es-CO" dirty="0">
                <a:solidFill>
                  <a:schemeClr val="bg1"/>
                </a:solidFill>
              </a:rPr>
              <a:t>Romero Trujillo Marlon David.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2B28DD00-614B-CB17-C033-3EA6FB205825}"/>
              </a:ext>
            </a:extLst>
          </p:cNvPr>
          <p:cNvSpPr/>
          <p:nvPr/>
        </p:nvSpPr>
        <p:spPr>
          <a:xfrm>
            <a:off x="0" y="17363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54000">
                <a:schemeClr val="tx1">
                  <a:alpha val="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id="{B5C8DFF8-78CF-7645-A930-DA5441E5BFD6}"/>
              </a:ext>
            </a:extLst>
          </p:cNvPr>
          <p:cNvSpPr txBox="1">
            <a:spLocks/>
          </p:cNvSpPr>
          <p:nvPr/>
        </p:nvSpPr>
        <p:spPr>
          <a:xfrm>
            <a:off x="4580824" y="17363"/>
            <a:ext cx="3588814" cy="9053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5400" b="1" dirty="0">
                <a:solidFill>
                  <a:schemeClr val="bg1"/>
                </a:solidFill>
              </a:rPr>
              <a:t>Servers.</a:t>
            </a:r>
            <a:endParaRPr lang="es-CO" sz="7200" b="1" dirty="0">
              <a:solidFill>
                <a:schemeClr val="bg1"/>
              </a:solidFill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9FD1332-D28E-E442-2F70-55BAF2704B3D}"/>
              </a:ext>
            </a:extLst>
          </p:cNvPr>
          <p:cNvSpPr/>
          <p:nvPr/>
        </p:nvSpPr>
        <p:spPr>
          <a:xfrm>
            <a:off x="-26351" y="17363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54000">
                <a:schemeClr val="tx1">
                  <a:alpha val="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0575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Edificio con letrero en frente y tienda al lado&#10;&#10;El contenido generado por IA puede ser incorrecto.">
            <a:extLst>
              <a:ext uri="{FF2B5EF4-FFF2-40B4-BE49-F238E27FC236}">
                <a16:creationId xmlns:a16="http://schemas.microsoft.com/office/drawing/2014/main" id="{8FC3C71C-8327-291E-544D-0A0C326B9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E0EE6D6-13D7-36D1-D99B-01F71CCE6E9F}"/>
              </a:ext>
            </a:extLst>
          </p:cNvPr>
          <p:cNvSpPr/>
          <p:nvPr/>
        </p:nvSpPr>
        <p:spPr>
          <a:xfrm>
            <a:off x="0" y="-37916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54000">
                <a:schemeClr val="tx1">
                  <a:alpha val="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AE6203D-FE71-88A1-1DB5-410280882686}"/>
              </a:ext>
            </a:extLst>
          </p:cNvPr>
          <p:cNvSpPr txBox="1">
            <a:spLocks/>
          </p:cNvSpPr>
          <p:nvPr/>
        </p:nvSpPr>
        <p:spPr>
          <a:xfrm>
            <a:off x="5422772" y="894463"/>
            <a:ext cx="3588814" cy="9053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6000" b="1" dirty="0">
                <a:solidFill>
                  <a:schemeClr val="bg1"/>
                </a:solidFill>
              </a:rPr>
              <a:t>¿Qué es?</a:t>
            </a:r>
            <a:endParaRPr lang="es-CO" sz="8000" b="1" dirty="0">
              <a:solidFill>
                <a:schemeClr val="bg1"/>
              </a:solidFill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31BD9BF4-E00E-B974-BB2E-29A02762D001}"/>
              </a:ext>
            </a:extLst>
          </p:cNvPr>
          <p:cNvSpPr txBox="1">
            <a:spLocks/>
          </p:cNvSpPr>
          <p:nvPr/>
        </p:nvSpPr>
        <p:spPr>
          <a:xfrm>
            <a:off x="548471" y="1328183"/>
            <a:ext cx="10544250" cy="52659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3200" dirty="0">
              <a:solidFill>
                <a:schemeClr val="bg1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868A7E9-56E4-37FE-AEB4-C63106D9584C}"/>
              </a:ext>
            </a:extLst>
          </p:cNvPr>
          <p:cNvSpPr/>
          <p:nvPr/>
        </p:nvSpPr>
        <p:spPr>
          <a:xfrm>
            <a:off x="2500" y="-10117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57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9A3CC4B-58FE-116B-C6F4-6E9C50A4D9E4}"/>
              </a:ext>
            </a:extLst>
          </p:cNvPr>
          <p:cNvSpPr/>
          <p:nvPr/>
        </p:nvSpPr>
        <p:spPr>
          <a:xfrm>
            <a:off x="5000" y="-10117"/>
            <a:ext cx="12192000" cy="6858000"/>
          </a:xfrm>
          <a:prstGeom prst="rect">
            <a:avLst/>
          </a:prstGeom>
          <a:gradFill>
            <a:gsLst>
              <a:gs pos="86000">
                <a:schemeClr val="tx1">
                  <a:alpha val="37000"/>
                </a:schemeClr>
              </a:gs>
              <a:gs pos="54000">
                <a:schemeClr val="tx1">
                  <a:alpha val="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0E202E6-AC0B-1D60-2EBC-F24253541715}"/>
              </a:ext>
            </a:extLst>
          </p:cNvPr>
          <p:cNvSpPr txBox="1"/>
          <p:nvPr/>
        </p:nvSpPr>
        <p:spPr>
          <a:xfrm>
            <a:off x="7500" y="5779823"/>
            <a:ext cx="1218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</a:rPr>
              <a:t>Un servidor es un programa o dispositivo que proporciona servicios a otros programas o dispositivos, llamados clientes, en un modelo cliente-servidor. Los servidores pueden compartir recursos, realizar cálculos o gestionar datos, y pueden atender a varios clientes, mientras que un cliente puede utilizar varios servidores.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B870193-E8DB-89D0-9EAC-C5E7777486EE}"/>
              </a:ext>
            </a:extLst>
          </p:cNvPr>
          <p:cNvSpPr/>
          <p:nvPr/>
        </p:nvSpPr>
        <p:spPr>
          <a:xfrm>
            <a:off x="0" y="-17363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8000">
                <a:schemeClr val="tx1">
                  <a:alpha val="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9047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pantalla de una ventana de vidrio&#10;&#10;El contenido generado por IA puede ser incorrecto.">
            <a:extLst>
              <a:ext uri="{FF2B5EF4-FFF2-40B4-BE49-F238E27FC236}">
                <a16:creationId xmlns:a16="http://schemas.microsoft.com/office/drawing/2014/main" id="{97B47CAE-76E5-A350-F71C-0BAD9749D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43F5AE5-62B8-9C2F-67F4-462D770410C7}"/>
              </a:ext>
            </a:extLst>
          </p:cNvPr>
          <p:cNvSpPr/>
          <p:nvPr/>
        </p:nvSpPr>
        <p:spPr>
          <a:xfrm>
            <a:off x="2500" y="-10117"/>
            <a:ext cx="12192000" cy="6858000"/>
          </a:xfrm>
          <a:prstGeom prst="rect">
            <a:avLst/>
          </a:prstGeom>
          <a:gradFill>
            <a:gsLst>
              <a:gs pos="60000">
                <a:schemeClr val="tx1">
                  <a:alpha val="37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873415A-224B-867A-2CB2-FD37E9BEB4C9}"/>
              </a:ext>
            </a:extLst>
          </p:cNvPr>
          <p:cNvSpPr txBox="1">
            <a:spLocks/>
          </p:cNvSpPr>
          <p:nvPr/>
        </p:nvSpPr>
        <p:spPr>
          <a:xfrm>
            <a:off x="1549766" y="331362"/>
            <a:ext cx="8568593" cy="11526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4800" b="1" dirty="0">
                <a:solidFill>
                  <a:schemeClr val="bg1"/>
                </a:solidFill>
              </a:rPr>
              <a:t>Uso de los servidores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9B5E1E1-A5F4-2D1A-D66D-3B5EDC05A7FB}"/>
              </a:ext>
            </a:extLst>
          </p:cNvPr>
          <p:cNvSpPr/>
          <p:nvPr/>
        </p:nvSpPr>
        <p:spPr>
          <a:xfrm>
            <a:off x="0" y="-17363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54000">
                <a:schemeClr val="tx1">
                  <a:alpha val="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800CA1-A642-45FF-5F60-C27DD1FA1D4A}"/>
              </a:ext>
            </a:extLst>
          </p:cNvPr>
          <p:cNvSpPr txBox="1"/>
          <p:nvPr/>
        </p:nvSpPr>
        <p:spPr>
          <a:xfrm>
            <a:off x="1169232" y="5623683"/>
            <a:ext cx="107329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</a:rPr>
              <a:t>los servidores son componentes clave que proporcionan servicios y gestionan datos, ejecutando aplicaciones y facilitando la comunicación entre clientes y otros sistemas. Su rol es asegurar el procesamiento, almacenamiento y disponibilidad dentro de un sistema distribuido.</a:t>
            </a:r>
          </a:p>
        </p:txBody>
      </p:sp>
    </p:spTree>
    <p:extLst>
      <p:ext uri="{BB962C8B-B14F-4D97-AF65-F5344CB8AC3E}">
        <p14:creationId xmlns:p14="http://schemas.microsoft.com/office/powerpoint/2010/main" val="21589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digital de una ciudad&#10;&#10;El contenido generado por IA puede ser incorrecto.">
            <a:extLst>
              <a:ext uri="{FF2B5EF4-FFF2-40B4-BE49-F238E27FC236}">
                <a16:creationId xmlns:a16="http://schemas.microsoft.com/office/drawing/2014/main" id="{75C383EA-15B7-E887-CEE8-05BC96CCA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15B59A88-3EA2-203F-610B-3DBADDAC81D7}"/>
              </a:ext>
            </a:extLst>
          </p:cNvPr>
          <p:cNvSpPr txBox="1">
            <a:spLocks/>
          </p:cNvSpPr>
          <p:nvPr/>
        </p:nvSpPr>
        <p:spPr>
          <a:xfrm>
            <a:off x="725309" y="782472"/>
            <a:ext cx="2932291" cy="7315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4800" b="1" dirty="0">
                <a:solidFill>
                  <a:schemeClr val="bg1"/>
                </a:solidFill>
              </a:rPr>
              <a:t>Ejemplo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C533312-B2F3-BB2F-C940-794A3C652D57}"/>
              </a:ext>
            </a:extLst>
          </p:cNvPr>
          <p:cNvSpPr/>
          <p:nvPr/>
        </p:nvSpPr>
        <p:spPr>
          <a:xfrm>
            <a:off x="0" y="-28529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23000">
                <a:schemeClr val="tx1">
                  <a:alpha val="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3" name="Imagen 12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E4C41E3B-B252-59F8-A980-FCE2FBD42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47" y="28529"/>
            <a:ext cx="6755641" cy="685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8DB0B33-3BD8-2169-AF0F-01755ECCB1B0}"/>
              </a:ext>
            </a:extLst>
          </p:cNvPr>
          <p:cNvSpPr txBox="1"/>
          <p:nvPr/>
        </p:nvSpPr>
        <p:spPr>
          <a:xfrm>
            <a:off x="323104" y="3149083"/>
            <a:ext cx="3642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De un sistema distribuido, tomando como ejemplo la arquitectura de Google Drive.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660D93C-1C7D-6760-2B71-6F67174AA06D}"/>
              </a:ext>
            </a:extLst>
          </p:cNvPr>
          <p:cNvSpPr/>
          <p:nvPr/>
        </p:nvSpPr>
        <p:spPr>
          <a:xfrm>
            <a:off x="0" y="-26997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3000">
                <a:schemeClr val="tx1">
                  <a:alpha val="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A4A2F25-DC86-BD30-B216-B8C2FD59CC48}"/>
              </a:ext>
            </a:extLst>
          </p:cNvPr>
          <p:cNvSpPr txBox="1"/>
          <p:nvPr/>
        </p:nvSpPr>
        <p:spPr>
          <a:xfrm>
            <a:off x="7779895" y="2687418"/>
            <a:ext cx="202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FF0000"/>
                </a:solidFill>
              </a:rPr>
              <a:t>Servidores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0D5539B-CA45-AF9E-BC18-9D2BFD943AAF}"/>
              </a:ext>
            </a:extLst>
          </p:cNvPr>
          <p:cNvSpPr txBox="1"/>
          <p:nvPr/>
        </p:nvSpPr>
        <p:spPr>
          <a:xfrm rot="2077331">
            <a:off x="7011056" y="5346306"/>
            <a:ext cx="268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FF0000"/>
                </a:solidFill>
              </a:rPr>
              <a:t>S. </a:t>
            </a:r>
            <a:r>
              <a:rPr lang="es-CO" sz="2400" b="1" dirty="0">
                <a:solidFill>
                  <a:schemeClr val="accent6">
                    <a:lumMod val="50000"/>
                  </a:schemeClr>
                </a:solidFill>
              </a:rPr>
              <a:t>Base de datos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DA984B4-487C-0FED-7877-B50F80E1859B}"/>
              </a:ext>
            </a:extLst>
          </p:cNvPr>
          <p:cNvSpPr txBox="1"/>
          <p:nvPr/>
        </p:nvSpPr>
        <p:spPr>
          <a:xfrm rot="20205080">
            <a:off x="9587867" y="5889699"/>
            <a:ext cx="268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FF0000"/>
                </a:solidFill>
              </a:rPr>
              <a:t>S. </a:t>
            </a:r>
            <a:r>
              <a:rPr lang="es-CO" sz="2400" b="1" dirty="0">
                <a:solidFill>
                  <a:schemeClr val="accent6">
                    <a:lumMod val="50000"/>
                  </a:schemeClr>
                </a:solidFill>
              </a:rPr>
              <a:t>Base de datos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E77843-58B1-7011-2247-32A8DEBA42ED}"/>
              </a:ext>
            </a:extLst>
          </p:cNvPr>
          <p:cNvSpPr txBox="1"/>
          <p:nvPr/>
        </p:nvSpPr>
        <p:spPr>
          <a:xfrm>
            <a:off x="3878297" y="5115474"/>
            <a:ext cx="268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FF0000"/>
                </a:solidFill>
              </a:rPr>
              <a:t>S. </a:t>
            </a:r>
            <a:r>
              <a:rPr lang="es-CO" sz="2400" b="1" dirty="0">
                <a:solidFill>
                  <a:schemeClr val="accent6">
                    <a:lumMod val="50000"/>
                  </a:schemeClr>
                </a:solidFill>
              </a:rPr>
              <a:t>Base de datos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46F8E7C-2054-317B-DEC7-E180A33B2065}"/>
              </a:ext>
            </a:extLst>
          </p:cNvPr>
          <p:cNvSpPr txBox="1"/>
          <p:nvPr/>
        </p:nvSpPr>
        <p:spPr>
          <a:xfrm rot="19147169">
            <a:off x="5919823" y="2095894"/>
            <a:ext cx="268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FF0000"/>
                </a:solidFill>
              </a:rPr>
              <a:t>S. </a:t>
            </a:r>
            <a:r>
              <a:rPr lang="es-CO" sz="2400" b="1" dirty="0">
                <a:solidFill>
                  <a:srgbClr val="FFFF00"/>
                </a:solidFill>
              </a:rPr>
              <a:t>De aplicación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F7AFDAD-7FC5-BC16-96B7-F0811AE94557}"/>
              </a:ext>
            </a:extLst>
          </p:cNvPr>
          <p:cNvSpPr txBox="1"/>
          <p:nvPr/>
        </p:nvSpPr>
        <p:spPr>
          <a:xfrm rot="1721877">
            <a:off x="9746607" y="1433989"/>
            <a:ext cx="2683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FF0000"/>
                </a:solidFill>
              </a:rPr>
              <a:t>S. </a:t>
            </a:r>
            <a:r>
              <a:rPr lang="es-CO" sz="2400" b="1" dirty="0">
                <a:solidFill>
                  <a:schemeClr val="accent2"/>
                </a:solidFill>
              </a:rPr>
              <a:t>De almacenamiento en la nube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A96A535-504C-F1FE-A948-0FED949DE9C4}"/>
              </a:ext>
            </a:extLst>
          </p:cNvPr>
          <p:cNvSpPr txBox="1"/>
          <p:nvPr/>
        </p:nvSpPr>
        <p:spPr>
          <a:xfrm rot="18948049">
            <a:off x="9412127" y="4742559"/>
            <a:ext cx="2683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FF0000"/>
                </a:solidFill>
              </a:rPr>
              <a:t>S. </a:t>
            </a: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</a:rPr>
              <a:t>Computación distribuida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EEBB037-649A-043C-CEC0-0C32C4C7FC34}"/>
              </a:ext>
            </a:extLst>
          </p:cNvPr>
          <p:cNvSpPr/>
          <p:nvPr/>
        </p:nvSpPr>
        <p:spPr>
          <a:xfrm>
            <a:off x="61282" y="-16358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54000">
                <a:schemeClr val="tx1">
                  <a:alpha val="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8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ntalla de computadora con un edificio de fondo&#10;&#10;El contenido generado por IA puede ser incorrecto.">
            <a:extLst>
              <a:ext uri="{FF2B5EF4-FFF2-40B4-BE49-F238E27FC236}">
                <a16:creationId xmlns:a16="http://schemas.microsoft.com/office/drawing/2014/main" id="{ACF6F1DF-02E1-4DAE-0BAE-22E5426B5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26BFCB1-F0EA-149F-332D-075653ADCE6F}"/>
              </a:ext>
            </a:extLst>
          </p:cNvPr>
          <p:cNvSpPr/>
          <p:nvPr/>
        </p:nvSpPr>
        <p:spPr>
          <a:xfrm>
            <a:off x="0" y="-28529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54000">
                <a:schemeClr val="tx1">
                  <a:alpha val="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111892FE-4E55-D430-10E2-EB07A82B4E37}"/>
              </a:ext>
            </a:extLst>
          </p:cNvPr>
          <p:cNvSpPr txBox="1">
            <a:spLocks/>
          </p:cNvSpPr>
          <p:nvPr/>
        </p:nvSpPr>
        <p:spPr>
          <a:xfrm>
            <a:off x="0" y="28529"/>
            <a:ext cx="8889167" cy="10122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5400" b="1" dirty="0">
                <a:solidFill>
                  <a:schemeClr val="bg1"/>
                </a:solidFill>
              </a:rPr>
              <a:t>Componentes del Servidor.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3995CAE-B891-0405-1720-44BF0758A586}"/>
              </a:ext>
            </a:extLst>
          </p:cNvPr>
          <p:cNvSpPr/>
          <p:nvPr/>
        </p:nvSpPr>
        <p:spPr>
          <a:xfrm>
            <a:off x="0" y="-57058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8" name="Imagen 1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A1E2306-6845-AF57-7BAB-88F3EA3B1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61" y="860685"/>
            <a:ext cx="5731239" cy="5731239"/>
          </a:xfrm>
          <a:prstGeom prst="rect">
            <a:avLst/>
          </a:prstGeom>
        </p:spPr>
      </p:pic>
      <p:pic>
        <p:nvPicPr>
          <p:cNvPr id="17" name="Imagen 16" descr="Interfaz de usuario gráfica, Diagrama&#10;&#10;El contenido generado por IA puede ser incorrecto.">
            <a:extLst>
              <a:ext uri="{FF2B5EF4-FFF2-40B4-BE49-F238E27FC236}">
                <a16:creationId xmlns:a16="http://schemas.microsoft.com/office/drawing/2014/main" id="{DAFB11E2-6584-1C40-9E29-9D34A74D9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434"/>
            <a:ext cx="6442868" cy="64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Vista de una estación de tren&#10;&#10;El contenido generado por IA puede ser incorrecto.">
            <a:extLst>
              <a:ext uri="{FF2B5EF4-FFF2-40B4-BE49-F238E27FC236}">
                <a16:creationId xmlns:a16="http://schemas.microsoft.com/office/drawing/2014/main" id="{266452B2-5CFF-2101-1ACC-0B76C7D1A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D9DFFDA-AAB4-2B16-F789-3D0C738BA84A}"/>
              </a:ext>
            </a:extLst>
          </p:cNvPr>
          <p:cNvSpPr txBox="1">
            <a:spLocks/>
          </p:cNvSpPr>
          <p:nvPr/>
        </p:nvSpPr>
        <p:spPr>
          <a:xfrm>
            <a:off x="154983" y="0"/>
            <a:ext cx="6965345" cy="10122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5400" b="1" dirty="0">
                <a:solidFill>
                  <a:schemeClr val="bg1"/>
                </a:solidFill>
              </a:rPr>
              <a:t>¿Cómo funciona?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C2375D8-67F3-1449-A9EB-91EF12EF96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tx1">
                  <a:alpha val="37000"/>
                </a:schemeClr>
              </a:gs>
              <a:gs pos="9000">
                <a:schemeClr val="tx1">
                  <a:alpha val="0"/>
                </a:schemeClr>
              </a:gs>
              <a:gs pos="81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FA5317C-185E-E029-7BBD-D18159852157}"/>
              </a:ext>
            </a:extLst>
          </p:cNvPr>
          <p:cNvSpPr txBox="1"/>
          <p:nvPr/>
        </p:nvSpPr>
        <p:spPr>
          <a:xfrm>
            <a:off x="154983" y="633601"/>
            <a:ext cx="11362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Un servidor es un componente central dentro de una infraestructura que ejecuta aplicaciones o servicios que otros sistemas o usuarios (clientes) consumen a través de una red. En términos de software, el servidor suele estar compuesto por varios modelos:</a:t>
            </a:r>
          </a:p>
        </p:txBody>
      </p:sp>
      <p:pic>
        <p:nvPicPr>
          <p:cNvPr id="3" name="Imagen 2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18986A3F-9809-2987-57F8-68505CFBA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3" y="2018999"/>
            <a:ext cx="3637528" cy="363752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C00BB9C-C7F7-38AB-DF53-1993D6ECA522}"/>
              </a:ext>
            </a:extLst>
          </p:cNvPr>
          <p:cNvSpPr txBox="1"/>
          <p:nvPr/>
        </p:nvSpPr>
        <p:spPr>
          <a:xfrm>
            <a:off x="154983" y="5510810"/>
            <a:ext cx="449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Un servidor funciona bajo el modelo **cliente-servidor**, donde **espera y responde a las solicitudes** que envían los clientes.</a:t>
            </a:r>
          </a:p>
        </p:txBody>
      </p:sp>
      <p:pic>
        <p:nvPicPr>
          <p:cNvPr id="18" name="Imagen 17" descr="Diagrama&#10;&#10;El contenido generado por IA puede ser incorrecto.">
            <a:extLst>
              <a:ext uri="{FF2B5EF4-FFF2-40B4-BE49-F238E27FC236}">
                <a16:creationId xmlns:a16="http://schemas.microsoft.com/office/drawing/2014/main" id="{BFC0B978-FC95-AE49-24FD-9690D9A3E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61" y="1693654"/>
            <a:ext cx="4449519" cy="444951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B5946EF-D404-B1A1-B990-A8E6133CD2A3}"/>
              </a:ext>
            </a:extLst>
          </p:cNvPr>
          <p:cNvSpPr txBox="1"/>
          <p:nvPr/>
        </p:nvSpPr>
        <p:spPr>
          <a:xfrm>
            <a:off x="8463472" y="2333612"/>
            <a:ext cx="37285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Internamente, el servidor maneja procesos para cumplir con las peticiones. Puede implicar **leer o escribir datos, ejecutar cálculos o llamadas a otros sistemas**. Parte del funcionamiento típico incluye mantener ciertos datos en memoria temporalmente, *</a:t>
            </a:r>
            <a:r>
              <a:rPr lang="es-CO" dirty="0" err="1">
                <a:solidFill>
                  <a:schemeClr val="bg1"/>
                </a:solidFill>
              </a:rPr>
              <a:t>loggear</a:t>
            </a:r>
            <a:r>
              <a:rPr lang="es-CO" dirty="0">
                <a:solidFill>
                  <a:schemeClr val="bg1"/>
                </a:solidFill>
              </a:rPr>
              <a:t>* (registrar) las operaciones y asegurar que cada solicitud se atienda de manera **aislada** (de modo que múltiples clientes a la vez puedan ser atendidos). El **sistema operativo del servidor** y su software.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3FA76C-26E0-2B52-7C8D-5ABC7BDAED4D}"/>
              </a:ext>
            </a:extLst>
          </p:cNvPr>
          <p:cNvSpPr txBox="1"/>
          <p:nvPr/>
        </p:nvSpPr>
        <p:spPr>
          <a:xfrm>
            <a:off x="63983" y="1724350"/>
            <a:ext cx="372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Modelo cliente-servidor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46F86EB-0326-C48E-E9BA-ECECC190E248}"/>
              </a:ext>
            </a:extLst>
          </p:cNvPr>
          <p:cNvSpPr txBox="1"/>
          <p:nvPr/>
        </p:nvSpPr>
        <p:spPr>
          <a:xfrm>
            <a:off x="8345193" y="1480357"/>
            <a:ext cx="418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Procesamiento de solicitudes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A36B925-4707-7E21-A938-DF6EA210BD81}"/>
              </a:ext>
            </a:extLst>
          </p:cNvPr>
          <p:cNvSpPr/>
          <p:nvPr/>
        </p:nvSpPr>
        <p:spPr>
          <a:xfrm>
            <a:off x="0" y="15512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12000">
                <a:schemeClr val="tx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565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383</Words>
  <Application>Microsoft Office PowerPoint</Application>
  <PresentationFormat>Panorámica</PresentationFormat>
  <Paragraphs>42</Paragraphs>
  <Slides>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Arial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Jersson Fabian Buitrago Murcia</dc:creator>
  <cp:lastModifiedBy>Jersson Fabian Buitrago Murcia</cp:lastModifiedBy>
  <cp:revision>33</cp:revision>
  <dcterms:created xsi:type="dcterms:W3CDTF">2025-02-25T14:22:35Z</dcterms:created>
  <dcterms:modified xsi:type="dcterms:W3CDTF">2025-02-27T14:48:16Z</dcterms:modified>
</cp:coreProperties>
</file>